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Montserrat" panose="00000500000000000000" pitchFamily="2" charset="0"/>
      <p:regular r:id="rId17"/>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332"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nav Rao" userId="c5628753bb809da7" providerId="LiveId" clId="{CB6DC9EA-37CE-4DCC-9245-9D8D3A093B9A}"/>
    <pc:docChg chg="modSld">
      <pc:chgData name="Aarnav Rao" userId="c5628753bb809da7" providerId="LiveId" clId="{CB6DC9EA-37CE-4DCC-9245-9D8D3A093B9A}" dt="2025-06-27T12:37:18.349" v="1" actId="14100"/>
      <pc:docMkLst>
        <pc:docMk/>
      </pc:docMkLst>
      <pc:sldChg chg="modSp mod">
        <pc:chgData name="Aarnav Rao" userId="c5628753bb809da7" providerId="LiveId" clId="{CB6DC9EA-37CE-4DCC-9245-9D8D3A093B9A}" dt="2025-06-27T12:37:18.349" v="1" actId="14100"/>
        <pc:sldMkLst>
          <pc:docMk/>
          <pc:sldMk cId="0" sldId="258"/>
        </pc:sldMkLst>
        <pc:picChg chg="mod">
          <ac:chgData name="Aarnav Rao" userId="c5628753bb809da7" providerId="LiveId" clId="{CB6DC9EA-37CE-4DCC-9245-9D8D3A093B9A}" dt="2025-06-27T12:37:18.349" v="1" actId="14100"/>
          <ac:picMkLst>
            <pc:docMk/>
            <pc:sldMk cId="0" sldId="258"/>
            <ac:picMk id="2"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231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58309" y="2470071"/>
            <a:ext cx="7627382" cy="1247061"/>
          </a:xfrm>
          <a:prstGeom prst="rect">
            <a:avLst/>
          </a:prstGeom>
          <a:noFill/>
          <a:ln/>
        </p:spPr>
        <p:txBody>
          <a:bodyPr wrap="squar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Ohmies: Revolutionizing Posture Health</a:t>
            </a:r>
            <a:endParaRPr lang="en-US" sz="3900" dirty="0"/>
          </a:p>
        </p:txBody>
      </p:sp>
      <p:sp>
        <p:nvSpPr>
          <p:cNvPr id="4" name="Text 1"/>
          <p:cNvSpPr/>
          <p:nvPr/>
        </p:nvSpPr>
        <p:spPr>
          <a:xfrm>
            <a:off x="758309" y="4001453"/>
            <a:ext cx="7627382" cy="1213009"/>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Welcome to the Ohmies presentation for the IEEE-VIT Hackathon. We're here to introduce a revolutionary device designed to transform how we approach posture health. Our solution combines advanced technology with user-centric design to provide real-time feedback and long-term improvement.</a:t>
            </a:r>
            <a:endParaRPr lang="en-US" sz="1450" dirty="0"/>
          </a:p>
        </p:txBody>
      </p:sp>
      <p:sp>
        <p:nvSpPr>
          <p:cNvPr id="5" name="Shape 2"/>
          <p:cNvSpPr/>
          <p:nvPr/>
        </p:nvSpPr>
        <p:spPr>
          <a:xfrm>
            <a:off x="758309" y="5441871"/>
            <a:ext cx="303252" cy="303252"/>
          </a:xfrm>
          <a:prstGeom prst="roundRect">
            <a:avLst>
              <a:gd name="adj" fmla="val 30150125"/>
            </a:avLst>
          </a:prstGeom>
          <a:noFill/>
          <a:ln w="7620">
            <a:solidFill>
              <a:srgbClr val="FFFFFF"/>
            </a:solidFill>
            <a:prstDash val="solid"/>
          </a:ln>
        </p:spPr>
      </p:sp>
      <p:sp>
        <p:nvSpPr>
          <p:cNvPr id="7" name="Text 3"/>
          <p:cNvSpPr/>
          <p:nvPr/>
        </p:nvSpPr>
        <p:spPr>
          <a:xfrm>
            <a:off x="1156335" y="5427702"/>
            <a:ext cx="4118491" cy="331708"/>
          </a:xfrm>
          <a:prstGeom prst="rect">
            <a:avLst/>
          </a:prstGeom>
          <a:noFill/>
          <a:ln/>
        </p:spPr>
        <p:txBody>
          <a:bodyPr wrap="none" lIns="0" tIns="0" rIns="0" bIns="0" rtlCol="0" anchor="t"/>
          <a:lstStyle/>
          <a:p>
            <a:pPr marL="0" indent="0" algn="l">
              <a:lnSpc>
                <a:spcPts val="2600"/>
              </a:lnSpc>
              <a:buNone/>
            </a:pP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44709" y="2037993"/>
            <a:ext cx="7354491"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Future Scope &amp; Vision for Ohmies</a:t>
            </a:r>
            <a:endParaRPr lang="en-US" sz="3900" dirty="0"/>
          </a:p>
        </p:txBody>
      </p:sp>
      <p:sp>
        <p:nvSpPr>
          <p:cNvPr id="4" name="Text 1"/>
          <p:cNvSpPr/>
          <p:nvPr/>
        </p:nvSpPr>
        <p:spPr>
          <a:xfrm>
            <a:off x="6244709" y="2945844"/>
            <a:ext cx="7627382" cy="1213009"/>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The initial release of Ohmies is just the beginning. Our vision extends far beyond basic posture correction. We plan to integrate AI and machine learning algorithms to provide even more personalized feedback, predicting potential posture issues before they become severe.</a:t>
            </a:r>
            <a:endParaRPr lang="en-US" sz="1450" dirty="0"/>
          </a:p>
        </p:txBody>
      </p:sp>
      <p:sp>
        <p:nvSpPr>
          <p:cNvPr id="5" name="Text 2"/>
          <p:cNvSpPr/>
          <p:nvPr/>
        </p:nvSpPr>
        <p:spPr>
          <a:xfrm>
            <a:off x="6244709" y="4372094"/>
            <a:ext cx="7627382" cy="1819513"/>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Future iterations may include smart material integration for a more seamless, fabric-based wearable, and integration with other smart health platforms. We aim to develop a subscription model for premium features, such as live posture coaching, advanced analytics, and custom exercise routines from certified physical therapists, solidifying Ohmies as a leader in proactive health management.</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17113" y="493038"/>
            <a:ext cx="4717971" cy="589717"/>
          </a:xfrm>
          <a:prstGeom prst="rect">
            <a:avLst/>
          </a:prstGeom>
          <a:noFill/>
          <a:ln/>
        </p:spPr>
        <p:txBody>
          <a:bodyPr wrap="none" lIns="0" tIns="0" rIns="0" bIns="0" rtlCol="0" anchor="t"/>
          <a:lstStyle/>
          <a:p>
            <a:pPr marL="0" indent="0" algn="l">
              <a:lnSpc>
                <a:spcPts val="4600"/>
              </a:lnSpc>
              <a:buNone/>
            </a:pPr>
            <a:r>
              <a:rPr lang="en-US" sz="3700" b="1" dirty="0">
                <a:solidFill>
                  <a:srgbClr val="2E3C4E"/>
                </a:solidFill>
                <a:latin typeface="Barlow Bold" pitchFamily="34" charset="0"/>
                <a:ea typeface="Barlow Bold" pitchFamily="34" charset="-122"/>
                <a:cs typeface="Barlow Bold" pitchFamily="34" charset="-120"/>
              </a:rPr>
              <a:t>Meet the Ohmies Team</a:t>
            </a:r>
            <a:endParaRPr lang="en-US" sz="3700" dirty="0"/>
          </a:p>
        </p:txBody>
      </p:sp>
      <p:pic>
        <p:nvPicPr>
          <p:cNvPr id="3" name="Image 0" descr="preencoded.png"/>
          <p:cNvPicPr>
            <a:picLocks noChangeAspect="1"/>
          </p:cNvPicPr>
          <p:nvPr/>
        </p:nvPicPr>
        <p:blipFill>
          <a:blip r:embed="rId3"/>
          <a:stretch>
            <a:fillRect/>
          </a:stretch>
        </p:blipFill>
        <p:spPr>
          <a:xfrm>
            <a:off x="717113" y="1553289"/>
            <a:ext cx="6379369" cy="6379369"/>
          </a:xfrm>
          <a:prstGeom prst="rect">
            <a:avLst/>
          </a:prstGeom>
        </p:spPr>
      </p:pic>
      <p:sp>
        <p:nvSpPr>
          <p:cNvPr id="4" name="Text 1"/>
          <p:cNvSpPr/>
          <p:nvPr/>
        </p:nvSpPr>
        <p:spPr>
          <a:xfrm>
            <a:off x="7541538" y="1530787"/>
            <a:ext cx="3199328" cy="294799"/>
          </a:xfrm>
          <a:prstGeom prst="rect">
            <a:avLst/>
          </a:prstGeom>
          <a:noFill/>
          <a:ln/>
        </p:spPr>
        <p:txBody>
          <a:bodyPr wrap="none" lIns="0" tIns="0" rIns="0" bIns="0" rtlCol="0" anchor="t"/>
          <a:lstStyle/>
          <a:p>
            <a:pPr marL="0" indent="0" algn="l">
              <a:lnSpc>
                <a:spcPts val="2300"/>
              </a:lnSpc>
              <a:buNone/>
            </a:pPr>
            <a:r>
              <a:rPr lang="en-US" sz="1850" b="1" dirty="0">
                <a:solidFill>
                  <a:srgbClr val="2E3C4E"/>
                </a:solidFill>
                <a:latin typeface="Barlow Bold" pitchFamily="34" charset="0"/>
                <a:ea typeface="Barlow Bold" pitchFamily="34" charset="-122"/>
                <a:cs typeface="Barlow Bold" pitchFamily="34" charset="-120"/>
              </a:rPr>
              <a:t>SC Sooryakanth Ramakrishnan</a:t>
            </a:r>
            <a:endParaRPr lang="en-US" sz="1850" dirty="0"/>
          </a:p>
        </p:txBody>
      </p:sp>
      <p:sp>
        <p:nvSpPr>
          <p:cNvPr id="5" name="Text 2"/>
          <p:cNvSpPr/>
          <p:nvPr/>
        </p:nvSpPr>
        <p:spPr>
          <a:xfrm>
            <a:off x="7541538" y="2004774"/>
            <a:ext cx="6379369" cy="860465"/>
          </a:xfrm>
          <a:prstGeom prst="rect">
            <a:avLst/>
          </a:prstGeom>
          <a:noFill/>
          <a:ln/>
        </p:spPr>
        <p:txBody>
          <a:bodyPr wrap="square" lIns="0" tIns="0" rIns="0" bIns="0" rtlCol="0" anchor="t"/>
          <a:lstStyle/>
          <a:p>
            <a:pPr marL="0" indent="0" algn="l">
              <a:lnSpc>
                <a:spcPts val="2250"/>
              </a:lnSpc>
              <a:buNone/>
            </a:pPr>
            <a:r>
              <a:rPr lang="en-US" sz="1400" dirty="0">
                <a:solidFill>
                  <a:srgbClr val="384653"/>
                </a:solidFill>
                <a:latin typeface="Montserrat" pitchFamily="34" charset="0"/>
                <a:ea typeface="Montserrat" pitchFamily="34" charset="-122"/>
                <a:cs typeface="Montserrat" pitchFamily="34" charset="-120"/>
              </a:rPr>
              <a:t>Responsible for software development, BLE integration, and 3D modeling. Sooryakanth's expertise ensures seamless data flow and a robust device structure.</a:t>
            </a:r>
            <a:endParaRPr lang="en-US" sz="1400" dirty="0"/>
          </a:p>
        </p:txBody>
      </p:sp>
      <p:sp>
        <p:nvSpPr>
          <p:cNvPr id="6" name="Text 3"/>
          <p:cNvSpPr/>
          <p:nvPr/>
        </p:nvSpPr>
        <p:spPr>
          <a:xfrm>
            <a:off x="7541538" y="3044428"/>
            <a:ext cx="2358985" cy="294799"/>
          </a:xfrm>
          <a:prstGeom prst="rect">
            <a:avLst/>
          </a:prstGeom>
          <a:noFill/>
          <a:ln/>
        </p:spPr>
        <p:txBody>
          <a:bodyPr wrap="none" lIns="0" tIns="0" rIns="0" bIns="0" rtlCol="0" anchor="t"/>
          <a:lstStyle/>
          <a:p>
            <a:pPr marL="0" indent="0" algn="l">
              <a:lnSpc>
                <a:spcPts val="2300"/>
              </a:lnSpc>
              <a:buNone/>
            </a:pPr>
            <a:r>
              <a:rPr lang="en-US" sz="1850" b="1" dirty="0">
                <a:solidFill>
                  <a:srgbClr val="2E3C4E"/>
                </a:solidFill>
                <a:latin typeface="Barlow Bold" pitchFamily="34" charset="0"/>
                <a:ea typeface="Barlow Bold" pitchFamily="34" charset="-122"/>
                <a:cs typeface="Barlow Bold" pitchFamily="34" charset="-120"/>
              </a:rPr>
              <a:t>Antara Prabhune</a:t>
            </a:r>
            <a:endParaRPr lang="en-US" sz="1850" dirty="0"/>
          </a:p>
        </p:txBody>
      </p:sp>
      <p:sp>
        <p:nvSpPr>
          <p:cNvPr id="7" name="Text 4"/>
          <p:cNvSpPr/>
          <p:nvPr/>
        </p:nvSpPr>
        <p:spPr>
          <a:xfrm>
            <a:off x="7541538" y="3518416"/>
            <a:ext cx="6379369" cy="573643"/>
          </a:xfrm>
          <a:prstGeom prst="rect">
            <a:avLst/>
          </a:prstGeom>
          <a:noFill/>
          <a:ln/>
        </p:spPr>
        <p:txBody>
          <a:bodyPr wrap="square" lIns="0" tIns="0" rIns="0" bIns="0" rtlCol="0" anchor="t"/>
          <a:lstStyle/>
          <a:p>
            <a:pPr marL="0" indent="0" algn="l">
              <a:lnSpc>
                <a:spcPts val="2250"/>
              </a:lnSpc>
              <a:buNone/>
            </a:pPr>
            <a:r>
              <a:rPr lang="en-US" sz="1400" dirty="0">
                <a:solidFill>
                  <a:srgbClr val="384653"/>
                </a:solidFill>
                <a:latin typeface="Montserrat" pitchFamily="34" charset="0"/>
                <a:ea typeface="Montserrat" pitchFamily="34" charset="-122"/>
                <a:cs typeface="Montserrat" pitchFamily="34" charset="-120"/>
              </a:rPr>
              <a:t>Focuses on UI/UX design, R&amp;D, and hardware implementation. Antara ensures the Ohmies app is intuitive and the device is physically sound.</a:t>
            </a:r>
            <a:endParaRPr lang="en-US" sz="1400" dirty="0"/>
          </a:p>
        </p:txBody>
      </p:sp>
      <p:sp>
        <p:nvSpPr>
          <p:cNvPr id="8" name="Text 5"/>
          <p:cNvSpPr/>
          <p:nvPr/>
        </p:nvSpPr>
        <p:spPr>
          <a:xfrm>
            <a:off x="7541538" y="4271248"/>
            <a:ext cx="2358985" cy="294799"/>
          </a:xfrm>
          <a:prstGeom prst="rect">
            <a:avLst/>
          </a:prstGeom>
          <a:noFill/>
          <a:ln/>
        </p:spPr>
        <p:txBody>
          <a:bodyPr wrap="none" lIns="0" tIns="0" rIns="0" bIns="0" rtlCol="0" anchor="t"/>
          <a:lstStyle/>
          <a:p>
            <a:pPr marL="0" indent="0" algn="l">
              <a:lnSpc>
                <a:spcPts val="2300"/>
              </a:lnSpc>
              <a:buNone/>
            </a:pPr>
            <a:r>
              <a:rPr lang="en-US" sz="1850" b="1" dirty="0">
                <a:solidFill>
                  <a:srgbClr val="2E3C4E"/>
                </a:solidFill>
                <a:latin typeface="Barlow Bold" pitchFamily="34" charset="0"/>
                <a:ea typeface="Barlow Bold" pitchFamily="34" charset="-122"/>
                <a:cs typeface="Barlow Bold" pitchFamily="34" charset="-120"/>
              </a:rPr>
              <a:t>Aarnav Rao</a:t>
            </a:r>
            <a:endParaRPr lang="en-US" sz="1850" dirty="0"/>
          </a:p>
        </p:txBody>
      </p:sp>
      <p:sp>
        <p:nvSpPr>
          <p:cNvPr id="9" name="Text 6"/>
          <p:cNvSpPr/>
          <p:nvPr/>
        </p:nvSpPr>
        <p:spPr>
          <a:xfrm>
            <a:off x="7541538" y="4745236"/>
            <a:ext cx="6379369" cy="860465"/>
          </a:xfrm>
          <a:prstGeom prst="rect">
            <a:avLst/>
          </a:prstGeom>
          <a:noFill/>
          <a:ln/>
        </p:spPr>
        <p:txBody>
          <a:bodyPr wrap="square" lIns="0" tIns="0" rIns="0" bIns="0" rtlCol="0" anchor="t"/>
          <a:lstStyle/>
          <a:p>
            <a:pPr marL="0" indent="0" algn="l">
              <a:lnSpc>
                <a:spcPts val="2250"/>
              </a:lnSpc>
              <a:buNone/>
            </a:pPr>
            <a:r>
              <a:rPr lang="en-US" sz="1400" dirty="0">
                <a:solidFill>
                  <a:srgbClr val="384653"/>
                </a:solidFill>
                <a:latin typeface="Montserrat" pitchFamily="34" charset="0"/>
                <a:ea typeface="Montserrat" pitchFamily="34" charset="-122"/>
                <a:cs typeface="Montserrat" pitchFamily="34" charset="-120"/>
              </a:rPr>
              <a:t>Handles sensor integration, documentation, and additional R&amp;D. Aarnav's precision with sensor data is crucial for accurate posture tracking.</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61646"/>
            <a:ext cx="14630400" cy="2992607"/>
          </a:xfrm>
          <a:prstGeom prst="rect">
            <a:avLst/>
          </a:prstGeom>
        </p:spPr>
      </p:pic>
      <p:sp>
        <p:nvSpPr>
          <p:cNvPr id="3" name="Text 0"/>
          <p:cNvSpPr/>
          <p:nvPr/>
        </p:nvSpPr>
        <p:spPr>
          <a:xfrm>
            <a:off x="758309" y="4390787"/>
            <a:ext cx="10236398"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Introducing Ohmies: Smart Posture Correction</a:t>
            </a:r>
            <a:endParaRPr lang="en-US" sz="3900" dirty="0"/>
          </a:p>
        </p:txBody>
      </p:sp>
      <p:sp>
        <p:nvSpPr>
          <p:cNvPr id="4" name="Text 1"/>
          <p:cNvSpPr/>
          <p:nvPr/>
        </p:nvSpPr>
        <p:spPr>
          <a:xfrm>
            <a:off x="758309" y="5298638"/>
            <a:ext cx="13621834" cy="1618298"/>
          </a:xfrm>
          <a:prstGeom prst="rect">
            <a:avLst/>
          </a:prstGeom>
          <a:noFill/>
          <a:ln/>
        </p:spPr>
        <p:txBody>
          <a:bodyPr wrap="square" lIns="0" tIns="0" rIns="0" bIns="0" rtlCol="0" anchor="t"/>
          <a:lstStyle/>
          <a:p>
            <a:pPr marL="0" indent="0" algn="l">
              <a:lnSpc>
                <a:spcPts val="2350"/>
              </a:lnSpc>
              <a:buNone/>
            </a:pPr>
            <a:r>
              <a:rPr lang="en-US" sz="2000" dirty="0">
                <a:solidFill>
                  <a:srgbClr val="384653"/>
                </a:solidFill>
                <a:latin typeface="Montserrat" pitchFamily="34" charset="0"/>
                <a:ea typeface="Montserrat" pitchFamily="34" charset="-122"/>
                <a:cs typeface="Montserrat" pitchFamily="34" charset="-120"/>
              </a:rPr>
              <a:t>Ohmies is a smart posture tracking, monitoring, and improving device. It uses advanced sensors to detect your posture in real-time, providing instantaneous feedback to help you correct it. Beyond mere detection, Ohmies systematically stores your posture data, allowing for long-term monitoring and personalized improvement plans through its companion app.</a:t>
            </a: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789920" y="0"/>
            <a:ext cx="3840480" cy="8229600"/>
          </a:xfrm>
          <a:prstGeom prst="rect">
            <a:avLst/>
          </a:prstGeom>
        </p:spPr>
      </p:pic>
      <p:sp>
        <p:nvSpPr>
          <p:cNvPr id="3" name="Text 0"/>
          <p:cNvSpPr/>
          <p:nvPr/>
        </p:nvSpPr>
        <p:spPr>
          <a:xfrm>
            <a:off x="758309" y="820222"/>
            <a:ext cx="8316754"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Analyzing the Competitive Landscape</a:t>
            </a:r>
            <a:endParaRPr lang="en-US" sz="3900" dirty="0"/>
          </a:p>
        </p:txBody>
      </p:sp>
      <p:sp>
        <p:nvSpPr>
          <p:cNvPr id="4" name="Shape 1"/>
          <p:cNvSpPr/>
          <p:nvPr/>
        </p:nvSpPr>
        <p:spPr>
          <a:xfrm>
            <a:off x="758309" y="1728073"/>
            <a:ext cx="4633317" cy="2336006"/>
          </a:xfrm>
          <a:prstGeom prst="roundRect">
            <a:avLst>
              <a:gd name="adj" fmla="val 12173"/>
            </a:avLst>
          </a:prstGeom>
          <a:solidFill>
            <a:srgbClr val="D4E9F7"/>
          </a:solidFill>
          <a:ln w="7620">
            <a:solidFill>
              <a:srgbClr val="BACFDD"/>
            </a:solidFill>
            <a:prstDash val="solid"/>
          </a:ln>
        </p:spPr>
      </p:sp>
      <p:sp>
        <p:nvSpPr>
          <p:cNvPr id="5" name="Text 2"/>
          <p:cNvSpPr/>
          <p:nvPr/>
        </p:nvSpPr>
        <p:spPr>
          <a:xfrm>
            <a:off x="955477" y="1925241"/>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Upright Go2</a:t>
            </a:r>
            <a:endParaRPr lang="en-US" sz="1950" dirty="0"/>
          </a:p>
        </p:txBody>
      </p:sp>
      <p:sp>
        <p:nvSpPr>
          <p:cNvPr id="6" name="Text 3"/>
          <p:cNvSpPr/>
          <p:nvPr/>
        </p:nvSpPr>
        <p:spPr>
          <a:xfrm>
            <a:off x="955477" y="2350651"/>
            <a:ext cx="4238982" cy="1516261"/>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A popular wearable that vibrates when you slouch. While effective for immediate feedback, it lacks comprehensive long-term data analysis and personalized improvement programs.</a:t>
            </a:r>
            <a:endParaRPr lang="en-US" sz="1450" dirty="0"/>
          </a:p>
        </p:txBody>
      </p:sp>
      <p:sp>
        <p:nvSpPr>
          <p:cNvPr id="7" name="Shape 4"/>
          <p:cNvSpPr/>
          <p:nvPr/>
        </p:nvSpPr>
        <p:spPr>
          <a:xfrm>
            <a:off x="5581174" y="1728073"/>
            <a:ext cx="4633317" cy="2336006"/>
          </a:xfrm>
          <a:prstGeom prst="roundRect">
            <a:avLst>
              <a:gd name="adj" fmla="val 12173"/>
            </a:avLst>
          </a:prstGeom>
          <a:solidFill>
            <a:srgbClr val="D4E9F7"/>
          </a:solidFill>
          <a:ln w="7620">
            <a:solidFill>
              <a:srgbClr val="BACFDD"/>
            </a:solidFill>
            <a:prstDash val="solid"/>
          </a:ln>
        </p:spPr>
      </p:sp>
      <p:sp>
        <p:nvSpPr>
          <p:cNvPr id="8" name="Text 5"/>
          <p:cNvSpPr/>
          <p:nvPr/>
        </p:nvSpPr>
        <p:spPr>
          <a:xfrm>
            <a:off x="5778341" y="1925241"/>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Strack</a:t>
            </a:r>
            <a:endParaRPr lang="en-US" sz="1950" dirty="0"/>
          </a:p>
        </p:txBody>
      </p:sp>
      <p:sp>
        <p:nvSpPr>
          <p:cNvPr id="9" name="Text 6"/>
          <p:cNvSpPr/>
          <p:nvPr/>
        </p:nvSpPr>
        <p:spPr>
          <a:xfrm>
            <a:off x="5778341" y="2350651"/>
            <a:ext cx="4238982" cy="1516261"/>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Offers real-time posture monitoring and analysis. However, it often relies heavily on vibration feedback and may not provide the detailed visual insights or custom alerts that Ohmies does.</a:t>
            </a:r>
            <a:endParaRPr lang="en-US" sz="1450" dirty="0"/>
          </a:p>
        </p:txBody>
      </p:sp>
      <p:sp>
        <p:nvSpPr>
          <p:cNvPr id="10" name="Shape 7"/>
          <p:cNvSpPr/>
          <p:nvPr/>
        </p:nvSpPr>
        <p:spPr>
          <a:xfrm>
            <a:off x="758309" y="4253627"/>
            <a:ext cx="9456182" cy="1729502"/>
          </a:xfrm>
          <a:prstGeom prst="roundRect">
            <a:avLst>
              <a:gd name="adj" fmla="val 16442"/>
            </a:avLst>
          </a:prstGeom>
          <a:solidFill>
            <a:srgbClr val="D4E9F7"/>
          </a:solidFill>
          <a:ln w="7620">
            <a:solidFill>
              <a:srgbClr val="BACFDD"/>
            </a:solidFill>
            <a:prstDash val="solid"/>
          </a:ln>
        </p:spPr>
      </p:sp>
      <p:sp>
        <p:nvSpPr>
          <p:cNvPr id="11" name="Text 8"/>
          <p:cNvSpPr/>
          <p:nvPr/>
        </p:nvSpPr>
        <p:spPr>
          <a:xfrm>
            <a:off x="955477" y="4450794"/>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Hipee P1</a:t>
            </a:r>
            <a:endParaRPr lang="en-US" sz="1950" dirty="0"/>
          </a:p>
        </p:txBody>
      </p:sp>
      <p:sp>
        <p:nvSpPr>
          <p:cNvPr id="12" name="Text 9"/>
          <p:cNvSpPr/>
          <p:nvPr/>
        </p:nvSpPr>
        <p:spPr>
          <a:xfrm>
            <a:off x="955477" y="4876205"/>
            <a:ext cx="9061847"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Features smart reminders and posture tracking. Its drawback lies in less precise angle detection and a more generalized feedback system compared to Ohmies' nuanced approach to posture categorization.</a:t>
            </a:r>
            <a:endParaRPr lang="en-US" sz="1450" dirty="0"/>
          </a:p>
        </p:txBody>
      </p:sp>
      <p:sp>
        <p:nvSpPr>
          <p:cNvPr id="13" name="Text 10"/>
          <p:cNvSpPr/>
          <p:nvPr/>
        </p:nvSpPr>
        <p:spPr>
          <a:xfrm>
            <a:off x="758309" y="6196370"/>
            <a:ext cx="9456182" cy="1213009"/>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Our research into existing posture devices like Upright Go2, Strack, and Hipee P1 revealed a market need for a more integrated and detailed solution. While these products offer basic posture correction, Ohmies aims to surpass them by providing comprehensive data, intuitive feedback, and a personalized improvement journey.</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840480" cy="8229600"/>
          </a:xfrm>
          <a:prstGeom prst="rect">
            <a:avLst/>
          </a:prstGeom>
        </p:spPr>
      </p:pic>
      <p:sp>
        <p:nvSpPr>
          <p:cNvPr id="3" name="Text 0"/>
          <p:cNvSpPr/>
          <p:nvPr/>
        </p:nvSpPr>
        <p:spPr>
          <a:xfrm>
            <a:off x="4415909" y="937498"/>
            <a:ext cx="9456182" cy="1247061"/>
          </a:xfrm>
          <a:prstGeom prst="rect">
            <a:avLst/>
          </a:prstGeom>
          <a:noFill/>
          <a:ln/>
        </p:spPr>
        <p:txBody>
          <a:bodyPr wrap="squar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How Ohmies Works: A Seamless Experience</a:t>
            </a:r>
            <a:endParaRPr lang="en-US" sz="3900" dirty="0"/>
          </a:p>
        </p:txBody>
      </p:sp>
      <p:pic>
        <p:nvPicPr>
          <p:cNvPr id="4" name="Image 1" descr="preencoded.png"/>
          <p:cNvPicPr>
            <a:picLocks noChangeAspect="1"/>
          </p:cNvPicPr>
          <p:nvPr/>
        </p:nvPicPr>
        <p:blipFill>
          <a:blip r:embed="rId4"/>
          <a:stretch>
            <a:fillRect/>
          </a:stretch>
        </p:blipFill>
        <p:spPr>
          <a:xfrm>
            <a:off x="4415909" y="2468880"/>
            <a:ext cx="947857" cy="1137404"/>
          </a:xfrm>
          <a:prstGeom prst="rect">
            <a:avLst/>
          </a:prstGeom>
        </p:spPr>
      </p:pic>
      <p:sp>
        <p:nvSpPr>
          <p:cNvPr id="5" name="Text 1"/>
          <p:cNvSpPr/>
          <p:nvPr/>
        </p:nvSpPr>
        <p:spPr>
          <a:xfrm>
            <a:off x="5553313" y="2658428"/>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Posture Detection</a:t>
            </a:r>
            <a:endParaRPr lang="en-US" sz="1950" dirty="0"/>
          </a:p>
        </p:txBody>
      </p:sp>
      <p:sp>
        <p:nvSpPr>
          <p:cNvPr id="6" name="Text 2"/>
          <p:cNvSpPr/>
          <p:nvPr/>
        </p:nvSpPr>
        <p:spPr>
          <a:xfrm>
            <a:off x="5553313" y="3083838"/>
            <a:ext cx="8318778" cy="303252"/>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Integrated IMU and flex sensors precisely track your spine's alignment and movement.</a:t>
            </a:r>
            <a:endParaRPr lang="en-US" sz="1450" dirty="0"/>
          </a:p>
        </p:txBody>
      </p:sp>
      <p:pic>
        <p:nvPicPr>
          <p:cNvPr id="7" name="Image 2" descr="preencoded.png"/>
          <p:cNvPicPr>
            <a:picLocks noChangeAspect="1"/>
          </p:cNvPicPr>
          <p:nvPr/>
        </p:nvPicPr>
        <p:blipFill>
          <a:blip r:embed="rId5"/>
          <a:stretch>
            <a:fillRect/>
          </a:stretch>
        </p:blipFill>
        <p:spPr>
          <a:xfrm>
            <a:off x="4415909" y="3606284"/>
            <a:ext cx="947857" cy="1137404"/>
          </a:xfrm>
          <a:prstGeom prst="rect">
            <a:avLst/>
          </a:prstGeom>
        </p:spPr>
      </p:pic>
      <p:sp>
        <p:nvSpPr>
          <p:cNvPr id="8" name="Text 3"/>
          <p:cNvSpPr/>
          <p:nvPr/>
        </p:nvSpPr>
        <p:spPr>
          <a:xfrm>
            <a:off x="5553313" y="3795832"/>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Data Transmission</a:t>
            </a:r>
            <a:endParaRPr lang="en-US" sz="1950" dirty="0"/>
          </a:p>
        </p:txBody>
      </p:sp>
      <p:sp>
        <p:nvSpPr>
          <p:cNvPr id="9" name="Text 4"/>
          <p:cNvSpPr/>
          <p:nvPr/>
        </p:nvSpPr>
        <p:spPr>
          <a:xfrm>
            <a:off x="5553313" y="4221242"/>
            <a:ext cx="8318778" cy="303252"/>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ESP32 and BLE facilitate seamless transfer of posture data to your smartphone.</a:t>
            </a:r>
            <a:endParaRPr lang="en-US" sz="1450" dirty="0"/>
          </a:p>
        </p:txBody>
      </p:sp>
      <p:pic>
        <p:nvPicPr>
          <p:cNvPr id="10" name="Image 3" descr="preencoded.png"/>
          <p:cNvPicPr>
            <a:picLocks noChangeAspect="1"/>
          </p:cNvPicPr>
          <p:nvPr/>
        </p:nvPicPr>
        <p:blipFill>
          <a:blip r:embed="rId6"/>
          <a:stretch>
            <a:fillRect/>
          </a:stretch>
        </p:blipFill>
        <p:spPr>
          <a:xfrm>
            <a:off x="4415909" y="4743688"/>
            <a:ext cx="947857" cy="1137404"/>
          </a:xfrm>
          <a:prstGeom prst="rect">
            <a:avLst/>
          </a:prstGeom>
        </p:spPr>
      </p:pic>
      <p:sp>
        <p:nvSpPr>
          <p:cNvPr id="11" name="Text 5"/>
          <p:cNvSpPr/>
          <p:nvPr/>
        </p:nvSpPr>
        <p:spPr>
          <a:xfrm>
            <a:off x="5553313" y="4933236"/>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Haptic Feedback</a:t>
            </a:r>
            <a:endParaRPr lang="en-US" sz="1950" dirty="0"/>
          </a:p>
        </p:txBody>
      </p:sp>
      <p:sp>
        <p:nvSpPr>
          <p:cNvPr id="12" name="Text 6"/>
          <p:cNvSpPr/>
          <p:nvPr/>
        </p:nvSpPr>
        <p:spPr>
          <a:xfrm>
            <a:off x="5553313" y="5358646"/>
            <a:ext cx="8318778" cy="303252"/>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A buzzer and LED provide immediate, discreet alerts for poor posture.</a:t>
            </a:r>
            <a:endParaRPr lang="en-US" sz="1450" dirty="0"/>
          </a:p>
        </p:txBody>
      </p:sp>
      <p:pic>
        <p:nvPicPr>
          <p:cNvPr id="13" name="Image 4" descr="preencoded.png"/>
          <p:cNvPicPr>
            <a:picLocks noChangeAspect="1"/>
          </p:cNvPicPr>
          <p:nvPr/>
        </p:nvPicPr>
        <p:blipFill>
          <a:blip r:embed="rId7"/>
          <a:stretch>
            <a:fillRect/>
          </a:stretch>
        </p:blipFill>
        <p:spPr>
          <a:xfrm>
            <a:off x="4415909" y="5881092"/>
            <a:ext cx="947857" cy="1411010"/>
          </a:xfrm>
          <a:prstGeom prst="rect">
            <a:avLst/>
          </a:prstGeom>
        </p:spPr>
      </p:pic>
      <p:sp>
        <p:nvSpPr>
          <p:cNvPr id="14" name="Text 7"/>
          <p:cNvSpPr/>
          <p:nvPr/>
        </p:nvSpPr>
        <p:spPr>
          <a:xfrm>
            <a:off x="5553313" y="6070640"/>
            <a:ext cx="3487222"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Data Analysis &amp; App Integration</a:t>
            </a:r>
            <a:endParaRPr lang="en-US" sz="1950" dirty="0"/>
          </a:p>
        </p:txBody>
      </p:sp>
      <p:sp>
        <p:nvSpPr>
          <p:cNvPr id="15" name="Text 8"/>
          <p:cNvSpPr/>
          <p:nvPr/>
        </p:nvSpPr>
        <p:spPr>
          <a:xfrm>
            <a:off x="5553313" y="6496050"/>
            <a:ext cx="8318778"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Posture data is systematically categorized (good, moderately bad, bad, very bad) and stored in the app for analysis and personalized plans.</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58309" y="1574602"/>
            <a:ext cx="7627382" cy="1247061"/>
          </a:xfrm>
          <a:prstGeom prst="rect">
            <a:avLst/>
          </a:prstGeom>
          <a:noFill/>
          <a:ln/>
        </p:spPr>
        <p:txBody>
          <a:bodyPr wrap="squar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Preliminary Implementation Approach</a:t>
            </a:r>
            <a:endParaRPr lang="en-US" sz="3900" dirty="0"/>
          </a:p>
        </p:txBody>
      </p:sp>
      <p:sp>
        <p:nvSpPr>
          <p:cNvPr id="4" name="Text 1"/>
          <p:cNvSpPr/>
          <p:nvPr/>
        </p:nvSpPr>
        <p:spPr>
          <a:xfrm>
            <a:off x="758309" y="3105983"/>
            <a:ext cx="7627382" cy="1819513"/>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Our initial implementation strategy for Ohmies focuses on a modular design. The hardware will involve strategically placed IMU (Inertial Measurement Unit) and flex sensors to capture nuanced spinal movements. The ESP32 microcontroller will serve as the core processing unit, handling sensor data and managing Bluetooth Low Energy (BLE) communication. For haptic feedback, a small, low-power buzzer and an LED will be integrated directly into the device.</a:t>
            </a:r>
            <a:endParaRPr lang="en-US" sz="1450" dirty="0"/>
          </a:p>
        </p:txBody>
      </p:sp>
      <p:sp>
        <p:nvSpPr>
          <p:cNvPr id="5" name="Text 2"/>
          <p:cNvSpPr/>
          <p:nvPr/>
        </p:nvSpPr>
        <p:spPr>
          <a:xfrm>
            <a:off x="758309" y="5138738"/>
            <a:ext cx="7627382" cy="1516261"/>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On the software front, we will develop firmware for the ESP32 to process sensor inputs and classify posture based on predefined angle thresholds: 20-30 degrees of slouching for "moderately bad," 30-40 degrees for "bad," and 40+ degrees for "very bad." The mobile application will be built to receive this data via BLE, visualize posture trends, and provide actionable insights for users to improve.</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17113" y="493038"/>
            <a:ext cx="7259003" cy="589717"/>
          </a:xfrm>
          <a:prstGeom prst="rect">
            <a:avLst/>
          </a:prstGeom>
          <a:noFill/>
          <a:ln/>
        </p:spPr>
        <p:txBody>
          <a:bodyPr wrap="none" lIns="0" tIns="0" rIns="0" bIns="0" rtlCol="0" anchor="t"/>
          <a:lstStyle/>
          <a:p>
            <a:pPr marL="0" indent="0" algn="l">
              <a:lnSpc>
                <a:spcPts val="4600"/>
              </a:lnSpc>
              <a:buNone/>
            </a:pPr>
            <a:r>
              <a:rPr lang="en-US" sz="3700" b="1" dirty="0">
                <a:solidFill>
                  <a:srgbClr val="2E3C4E"/>
                </a:solidFill>
                <a:latin typeface="Barlow Bold" pitchFamily="34" charset="0"/>
                <a:ea typeface="Barlow Bold" pitchFamily="34" charset="-122"/>
                <a:cs typeface="Barlow Bold" pitchFamily="34" charset="-120"/>
              </a:rPr>
              <a:t>Expected Usage and Target Market</a:t>
            </a:r>
            <a:endParaRPr lang="en-US" sz="3700" dirty="0"/>
          </a:p>
        </p:txBody>
      </p:sp>
      <p:pic>
        <p:nvPicPr>
          <p:cNvPr id="3" name="Image 0" descr="preencoded.png"/>
          <p:cNvPicPr>
            <a:picLocks noChangeAspect="1"/>
          </p:cNvPicPr>
          <p:nvPr/>
        </p:nvPicPr>
        <p:blipFill>
          <a:blip r:embed="rId3"/>
          <a:stretch>
            <a:fillRect/>
          </a:stretch>
        </p:blipFill>
        <p:spPr>
          <a:xfrm>
            <a:off x="717113" y="1553289"/>
            <a:ext cx="6379369" cy="6379369"/>
          </a:xfrm>
          <a:prstGeom prst="rect">
            <a:avLst/>
          </a:prstGeom>
        </p:spPr>
      </p:pic>
      <p:sp>
        <p:nvSpPr>
          <p:cNvPr id="4" name="Text 1"/>
          <p:cNvSpPr/>
          <p:nvPr/>
        </p:nvSpPr>
        <p:spPr>
          <a:xfrm>
            <a:off x="7541538" y="1512927"/>
            <a:ext cx="6379369" cy="1434108"/>
          </a:xfrm>
          <a:prstGeom prst="rect">
            <a:avLst/>
          </a:prstGeom>
          <a:noFill/>
          <a:ln/>
        </p:spPr>
        <p:txBody>
          <a:bodyPr wrap="square" lIns="0" tIns="0" rIns="0" bIns="0" rtlCol="0" anchor="t"/>
          <a:lstStyle/>
          <a:p>
            <a:pPr marL="0" indent="0" algn="l">
              <a:lnSpc>
                <a:spcPts val="2250"/>
              </a:lnSpc>
              <a:buNone/>
            </a:pPr>
            <a:r>
              <a:rPr lang="en-US" dirty="0">
                <a:solidFill>
                  <a:srgbClr val="384653"/>
                </a:solidFill>
                <a:latin typeface="Montserrat" pitchFamily="34" charset="0"/>
                <a:ea typeface="Montserrat" pitchFamily="34" charset="-122"/>
                <a:cs typeface="Montserrat" pitchFamily="34" charset="-120"/>
              </a:rPr>
              <a:t>Ohmies is designed for daily use, seamlessly integrating into various lifestyles. We envision it being used by office workers spending long hours at desks, students studying for extended periods, and even gamers who often neglect their posture. The device provides subtle reminders, while the app offers detailed reports and guided exercises.</a:t>
            </a:r>
            <a:endParaRPr lang="en-US" dirty="0"/>
          </a:p>
        </p:txBody>
      </p:sp>
      <p:sp>
        <p:nvSpPr>
          <p:cNvPr id="5" name="Text 2"/>
          <p:cNvSpPr/>
          <p:nvPr/>
        </p:nvSpPr>
        <p:spPr>
          <a:xfrm>
            <a:off x="7541538" y="4114800"/>
            <a:ext cx="6379369" cy="1434108"/>
          </a:xfrm>
          <a:prstGeom prst="rect">
            <a:avLst/>
          </a:prstGeom>
          <a:noFill/>
          <a:ln/>
        </p:spPr>
        <p:txBody>
          <a:bodyPr wrap="square" lIns="0" tIns="0" rIns="0" bIns="0" rtlCol="0" anchor="t"/>
          <a:lstStyle/>
          <a:p>
            <a:pPr marL="0" indent="0" algn="l">
              <a:lnSpc>
                <a:spcPts val="2250"/>
              </a:lnSpc>
              <a:buNone/>
            </a:pPr>
            <a:r>
              <a:rPr lang="en-US" dirty="0">
                <a:solidFill>
                  <a:srgbClr val="384653"/>
                </a:solidFill>
                <a:latin typeface="Montserrat" pitchFamily="34" charset="0"/>
                <a:ea typeface="Montserrat" pitchFamily="34" charset="-122"/>
                <a:cs typeface="Montserrat" pitchFamily="34" charset="-120"/>
              </a:rPr>
              <a:t>Our primary target market includes young professionals and students aged 18-35 who are increasingly aware of ergonomic health. We also aim to reach individuals who spend significant time using digital devices, as well as fitness enthusiasts looking to optimize their body alignment.</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88168"/>
          </a:xfrm>
          <a:prstGeom prst="rect">
            <a:avLst/>
          </a:prstGeom>
        </p:spPr>
      </p:pic>
      <p:sp>
        <p:nvSpPr>
          <p:cNvPr id="3" name="Text 0"/>
          <p:cNvSpPr/>
          <p:nvPr/>
        </p:nvSpPr>
        <p:spPr>
          <a:xfrm>
            <a:off x="758309" y="3432453"/>
            <a:ext cx="8283297"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Addressing Current Model Drawbacks</a:t>
            </a:r>
            <a:endParaRPr lang="en-US" sz="3900" dirty="0"/>
          </a:p>
        </p:txBody>
      </p:sp>
      <p:sp>
        <p:nvSpPr>
          <p:cNvPr id="4" name="Text 1"/>
          <p:cNvSpPr/>
          <p:nvPr/>
        </p:nvSpPr>
        <p:spPr>
          <a:xfrm>
            <a:off x="758309" y="4340304"/>
            <a:ext cx="13113782"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Existing posture devices often fall short in comprehensive feedback and long-term engagement. Many provide only a simple "good" or "bad" indication, lacking the granular detail needed for effective improvement.</a:t>
            </a:r>
            <a:endParaRPr lang="en-US" sz="1450" dirty="0"/>
          </a:p>
        </p:txBody>
      </p:sp>
      <p:sp>
        <p:nvSpPr>
          <p:cNvPr id="5" name="Shape 2"/>
          <p:cNvSpPr/>
          <p:nvPr/>
        </p:nvSpPr>
        <p:spPr>
          <a:xfrm>
            <a:off x="758309" y="5160050"/>
            <a:ext cx="426482" cy="426482"/>
          </a:xfrm>
          <a:prstGeom prst="roundRect">
            <a:avLst>
              <a:gd name="adj" fmla="val 66678"/>
            </a:avLst>
          </a:prstGeom>
          <a:solidFill>
            <a:srgbClr val="D4E9F7"/>
          </a:solidFill>
          <a:ln w="7620">
            <a:solidFill>
              <a:srgbClr val="BACFDD"/>
            </a:solidFill>
            <a:prstDash val="solid"/>
          </a:ln>
        </p:spPr>
      </p:sp>
      <p:sp>
        <p:nvSpPr>
          <p:cNvPr id="6" name="Text 3"/>
          <p:cNvSpPr/>
          <p:nvPr/>
        </p:nvSpPr>
        <p:spPr>
          <a:xfrm>
            <a:off x="1374338" y="5225177"/>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Limited Data Depth</a:t>
            </a:r>
            <a:endParaRPr lang="en-US" sz="1950" dirty="0"/>
          </a:p>
        </p:txBody>
      </p:sp>
      <p:sp>
        <p:nvSpPr>
          <p:cNvPr id="7" name="Text 4"/>
          <p:cNvSpPr/>
          <p:nvPr/>
        </p:nvSpPr>
        <p:spPr>
          <a:xfrm>
            <a:off x="1374338" y="5650587"/>
            <a:ext cx="3597235" cy="1516261"/>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Competitors often offer binary posture feedback, missing the nuanced categorization (moderately bad, bad, very bad) that Ohmies provides for better understanding.</a:t>
            </a:r>
            <a:endParaRPr lang="en-US" sz="1450" dirty="0"/>
          </a:p>
        </p:txBody>
      </p:sp>
      <p:sp>
        <p:nvSpPr>
          <p:cNvPr id="8" name="Shape 5"/>
          <p:cNvSpPr/>
          <p:nvPr/>
        </p:nvSpPr>
        <p:spPr>
          <a:xfrm>
            <a:off x="5208508" y="5160050"/>
            <a:ext cx="426482" cy="426482"/>
          </a:xfrm>
          <a:prstGeom prst="roundRect">
            <a:avLst>
              <a:gd name="adj" fmla="val 66678"/>
            </a:avLst>
          </a:prstGeom>
          <a:solidFill>
            <a:srgbClr val="D4E9F7"/>
          </a:solidFill>
          <a:ln w="7620">
            <a:solidFill>
              <a:srgbClr val="BACFDD"/>
            </a:solidFill>
            <a:prstDash val="solid"/>
          </a:ln>
        </p:spPr>
      </p:sp>
      <p:sp>
        <p:nvSpPr>
          <p:cNvPr id="9" name="Text 6"/>
          <p:cNvSpPr/>
          <p:nvPr/>
        </p:nvSpPr>
        <p:spPr>
          <a:xfrm>
            <a:off x="5824537" y="5225177"/>
            <a:ext cx="3371017"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Lack of Personalized Guidance</a:t>
            </a:r>
            <a:endParaRPr lang="en-US" sz="1950" dirty="0"/>
          </a:p>
        </p:txBody>
      </p:sp>
      <p:sp>
        <p:nvSpPr>
          <p:cNvPr id="10" name="Text 7"/>
          <p:cNvSpPr/>
          <p:nvPr/>
        </p:nvSpPr>
        <p:spPr>
          <a:xfrm>
            <a:off x="5824537" y="5650587"/>
            <a:ext cx="3597235" cy="1516261"/>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Generic alerts without systematic data storage hinder long-term improvement. Ohmies’ app-based data logging and analytics empower personalized posture plans.</a:t>
            </a:r>
            <a:endParaRPr lang="en-US" sz="1450" dirty="0"/>
          </a:p>
        </p:txBody>
      </p:sp>
      <p:sp>
        <p:nvSpPr>
          <p:cNvPr id="11" name="Shape 8"/>
          <p:cNvSpPr/>
          <p:nvPr/>
        </p:nvSpPr>
        <p:spPr>
          <a:xfrm>
            <a:off x="9658707" y="5160050"/>
            <a:ext cx="426482" cy="426482"/>
          </a:xfrm>
          <a:prstGeom prst="roundRect">
            <a:avLst>
              <a:gd name="adj" fmla="val 66678"/>
            </a:avLst>
          </a:prstGeom>
          <a:solidFill>
            <a:srgbClr val="D4E9F7"/>
          </a:solidFill>
          <a:ln w="7620">
            <a:solidFill>
              <a:srgbClr val="BACFDD"/>
            </a:solidFill>
            <a:prstDash val="solid"/>
          </a:ln>
        </p:spPr>
      </p:sp>
      <p:sp>
        <p:nvSpPr>
          <p:cNvPr id="12" name="Text 9"/>
          <p:cNvSpPr/>
          <p:nvPr/>
        </p:nvSpPr>
        <p:spPr>
          <a:xfrm>
            <a:off x="10274737" y="5225177"/>
            <a:ext cx="2510671"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Inconsistent Feedback</a:t>
            </a:r>
            <a:endParaRPr lang="en-US" sz="1950" dirty="0"/>
          </a:p>
        </p:txBody>
      </p:sp>
      <p:sp>
        <p:nvSpPr>
          <p:cNvPr id="13" name="Text 10"/>
          <p:cNvSpPr/>
          <p:nvPr/>
        </p:nvSpPr>
        <p:spPr>
          <a:xfrm>
            <a:off x="10274737" y="5650587"/>
            <a:ext cx="3597354" cy="1516261"/>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Some devices have less precise sensor arrays, leading to inaccurate or delayed feedback. Ohmies utilizes a combination of IMU and flex sensors for high accuracy.</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8309" y="1818203"/>
            <a:ext cx="4988838"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Ohmies Tech Stack</a:t>
            </a:r>
            <a:endParaRPr lang="en-US" sz="3900" dirty="0"/>
          </a:p>
        </p:txBody>
      </p:sp>
      <p:sp>
        <p:nvSpPr>
          <p:cNvPr id="3" name="Text 1"/>
          <p:cNvSpPr/>
          <p:nvPr/>
        </p:nvSpPr>
        <p:spPr>
          <a:xfrm>
            <a:off x="758309" y="2915603"/>
            <a:ext cx="2526149" cy="311706"/>
          </a:xfrm>
          <a:prstGeom prst="rect">
            <a:avLst/>
          </a:prstGeom>
          <a:noFill/>
          <a:ln/>
        </p:spPr>
        <p:txBody>
          <a:bodyPr wrap="none" lIns="0" tIns="0" rIns="0" bIns="0" rtlCol="0" anchor="t"/>
          <a:lstStyle/>
          <a:p>
            <a:pPr marL="0" indent="0" algn="l">
              <a:lnSpc>
                <a:spcPts val="2450"/>
              </a:lnSpc>
              <a:buNone/>
            </a:pPr>
            <a:r>
              <a:rPr lang="en-US" sz="1950" b="1" dirty="0">
                <a:solidFill>
                  <a:srgbClr val="2E3C4E"/>
                </a:solidFill>
                <a:latin typeface="Barlow Bold" pitchFamily="34" charset="0"/>
                <a:ea typeface="Barlow Bold" pitchFamily="34" charset="-122"/>
                <a:cs typeface="Barlow Bold" pitchFamily="34" charset="-120"/>
              </a:rPr>
              <a:t>Hardware Components</a:t>
            </a:r>
            <a:endParaRPr lang="en-US" sz="1950" dirty="0"/>
          </a:p>
        </p:txBody>
      </p:sp>
      <p:sp>
        <p:nvSpPr>
          <p:cNvPr id="4" name="Text 2"/>
          <p:cNvSpPr/>
          <p:nvPr/>
        </p:nvSpPr>
        <p:spPr>
          <a:xfrm>
            <a:off x="758309" y="3416856"/>
            <a:ext cx="6325672" cy="606504"/>
          </a:xfrm>
          <a:prstGeom prst="rect">
            <a:avLst/>
          </a:prstGeom>
          <a:noFill/>
          <a:ln/>
        </p:spPr>
        <p:txBody>
          <a:bodyPr wrap="square" lIns="0" tIns="0" rIns="0" bIns="0" rtlCol="0" anchor="t"/>
          <a:lstStyle/>
          <a:p>
            <a:pPr marL="342900" indent="-342900" algn="l">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IMU Sensors:</a:t>
            </a:r>
            <a:r>
              <a:rPr lang="en-US" sz="1450" dirty="0">
                <a:solidFill>
                  <a:srgbClr val="384653"/>
                </a:solidFill>
                <a:latin typeface="Montserrat" pitchFamily="34" charset="0"/>
                <a:ea typeface="Montserrat" pitchFamily="34" charset="-122"/>
                <a:cs typeface="Montserrat" pitchFamily="34" charset="-120"/>
              </a:rPr>
              <a:t> For detecting orientation and movement in 3D space.</a:t>
            </a:r>
            <a:endParaRPr lang="en-US" sz="1450" dirty="0"/>
          </a:p>
        </p:txBody>
      </p:sp>
      <p:sp>
        <p:nvSpPr>
          <p:cNvPr id="5" name="Text 3"/>
          <p:cNvSpPr/>
          <p:nvPr/>
        </p:nvSpPr>
        <p:spPr>
          <a:xfrm>
            <a:off x="758309" y="4089678"/>
            <a:ext cx="6325672" cy="606504"/>
          </a:xfrm>
          <a:prstGeom prst="rect">
            <a:avLst/>
          </a:prstGeom>
          <a:noFill/>
          <a:ln/>
        </p:spPr>
        <p:txBody>
          <a:bodyPr wrap="square" lIns="0" tIns="0" rIns="0" bIns="0" rtlCol="0" anchor="t"/>
          <a:lstStyle/>
          <a:p>
            <a:pPr marL="342900" indent="-342900" algn="l">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Flex Sensors:</a:t>
            </a:r>
            <a:r>
              <a:rPr lang="en-US" sz="1450" dirty="0">
                <a:solidFill>
                  <a:srgbClr val="384653"/>
                </a:solidFill>
                <a:latin typeface="Montserrat" pitchFamily="34" charset="0"/>
                <a:ea typeface="Montserrat" pitchFamily="34" charset="-122"/>
                <a:cs typeface="Montserrat" pitchFamily="34" charset="-120"/>
              </a:rPr>
              <a:t> To measure the degree of bending at specific points.</a:t>
            </a:r>
            <a:endParaRPr lang="en-US" sz="1450" dirty="0"/>
          </a:p>
        </p:txBody>
      </p:sp>
      <p:sp>
        <p:nvSpPr>
          <p:cNvPr id="6" name="Text 4"/>
          <p:cNvSpPr/>
          <p:nvPr/>
        </p:nvSpPr>
        <p:spPr>
          <a:xfrm>
            <a:off x="758309" y="4762500"/>
            <a:ext cx="6325672" cy="606504"/>
          </a:xfrm>
          <a:prstGeom prst="rect">
            <a:avLst/>
          </a:prstGeom>
          <a:noFill/>
          <a:ln/>
        </p:spPr>
        <p:txBody>
          <a:bodyPr wrap="square" lIns="0" tIns="0" rIns="0" bIns="0" rtlCol="0" anchor="t"/>
          <a:lstStyle/>
          <a:p>
            <a:pPr marL="342900" indent="-342900" algn="l">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ESP32 Microcontroller:</a:t>
            </a:r>
            <a:r>
              <a:rPr lang="en-US" sz="1450" dirty="0">
                <a:solidFill>
                  <a:srgbClr val="384653"/>
                </a:solidFill>
                <a:latin typeface="Montserrat" pitchFamily="34" charset="0"/>
                <a:ea typeface="Montserrat" pitchFamily="34" charset="-122"/>
                <a:cs typeface="Montserrat" pitchFamily="34" charset="-120"/>
              </a:rPr>
              <a:t> The brain of the device, handling data processing and communication.</a:t>
            </a:r>
            <a:endParaRPr lang="en-US" sz="1450" dirty="0"/>
          </a:p>
        </p:txBody>
      </p:sp>
      <p:sp>
        <p:nvSpPr>
          <p:cNvPr id="7" name="Text 5"/>
          <p:cNvSpPr/>
          <p:nvPr/>
        </p:nvSpPr>
        <p:spPr>
          <a:xfrm>
            <a:off x="758309" y="5435322"/>
            <a:ext cx="6325672" cy="303252"/>
          </a:xfrm>
          <a:prstGeom prst="rect">
            <a:avLst/>
          </a:prstGeom>
          <a:noFill/>
          <a:ln/>
        </p:spPr>
        <p:txBody>
          <a:bodyPr wrap="none" lIns="0" tIns="0" rIns="0" bIns="0" rtlCol="0" anchor="t"/>
          <a:lstStyle/>
          <a:p>
            <a:pPr marL="342900" indent="-342900" algn="l">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Buzzer &amp; LED:</a:t>
            </a:r>
            <a:r>
              <a:rPr lang="en-US" sz="1450" dirty="0">
                <a:solidFill>
                  <a:srgbClr val="384653"/>
                </a:solidFill>
                <a:latin typeface="Montserrat" pitchFamily="34" charset="0"/>
                <a:ea typeface="Montserrat" pitchFamily="34" charset="-122"/>
                <a:cs typeface="Montserrat" pitchFamily="34" charset="-120"/>
              </a:rPr>
              <a:t> For immediate, non-intrusive haptic feedback.</a:t>
            </a:r>
            <a:endParaRPr lang="en-US" sz="1450" dirty="0"/>
          </a:p>
        </p:txBody>
      </p:sp>
      <p:sp>
        <p:nvSpPr>
          <p:cNvPr id="8" name="Text 6"/>
          <p:cNvSpPr/>
          <p:nvPr/>
        </p:nvSpPr>
        <p:spPr>
          <a:xfrm>
            <a:off x="7554039" y="2915603"/>
            <a:ext cx="2525078" cy="311706"/>
          </a:xfrm>
          <a:prstGeom prst="rect">
            <a:avLst/>
          </a:prstGeom>
          <a:noFill/>
          <a:ln/>
        </p:spPr>
        <p:txBody>
          <a:bodyPr wrap="none" lIns="0" tIns="0" rIns="0" bIns="0" rtlCol="0" anchor="t"/>
          <a:lstStyle/>
          <a:p>
            <a:pPr marL="0" indent="0" algn="l">
              <a:lnSpc>
                <a:spcPts val="2450"/>
              </a:lnSpc>
              <a:buNone/>
            </a:pPr>
            <a:r>
              <a:rPr lang="en-US" sz="1950" b="1" dirty="0">
                <a:solidFill>
                  <a:srgbClr val="2E3C4E"/>
                </a:solidFill>
                <a:latin typeface="Barlow Bold" pitchFamily="34" charset="0"/>
                <a:ea typeface="Barlow Bold" pitchFamily="34" charset="-122"/>
                <a:cs typeface="Barlow Bold" pitchFamily="34" charset="-120"/>
              </a:rPr>
              <a:t>Software &amp; Integration</a:t>
            </a:r>
            <a:endParaRPr lang="en-US" sz="1950" dirty="0"/>
          </a:p>
        </p:txBody>
      </p:sp>
      <p:sp>
        <p:nvSpPr>
          <p:cNvPr id="9" name="Text 7"/>
          <p:cNvSpPr/>
          <p:nvPr/>
        </p:nvSpPr>
        <p:spPr>
          <a:xfrm>
            <a:off x="7554039" y="3416856"/>
            <a:ext cx="6325672" cy="606504"/>
          </a:xfrm>
          <a:prstGeom prst="rect">
            <a:avLst/>
          </a:prstGeom>
          <a:noFill/>
          <a:ln/>
        </p:spPr>
        <p:txBody>
          <a:bodyPr wrap="square" lIns="0" tIns="0" rIns="0" bIns="0" rtlCol="0" anchor="t"/>
          <a:lstStyle/>
          <a:p>
            <a:pPr marL="342900" indent="-342900" algn="l">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BLE (Bluetooth Low Energy):</a:t>
            </a:r>
            <a:r>
              <a:rPr lang="en-US" sz="1450" dirty="0">
                <a:solidFill>
                  <a:srgbClr val="384653"/>
                </a:solidFill>
                <a:latin typeface="Montserrat" pitchFamily="34" charset="0"/>
                <a:ea typeface="Montserrat" pitchFamily="34" charset="-122"/>
                <a:cs typeface="Montserrat" pitchFamily="34" charset="-120"/>
              </a:rPr>
              <a:t> For efficient, low-power wireless data transfer to the mobile app.</a:t>
            </a:r>
            <a:endParaRPr lang="en-US" sz="1450" dirty="0"/>
          </a:p>
        </p:txBody>
      </p:sp>
      <p:sp>
        <p:nvSpPr>
          <p:cNvPr id="10" name="Text 8"/>
          <p:cNvSpPr/>
          <p:nvPr/>
        </p:nvSpPr>
        <p:spPr>
          <a:xfrm>
            <a:off x="7554039" y="4089678"/>
            <a:ext cx="6325672" cy="606504"/>
          </a:xfrm>
          <a:prstGeom prst="rect">
            <a:avLst/>
          </a:prstGeom>
          <a:noFill/>
          <a:ln/>
        </p:spPr>
        <p:txBody>
          <a:bodyPr wrap="square" lIns="0" tIns="0" rIns="0" bIns="0" rtlCol="0" anchor="t"/>
          <a:lstStyle/>
          <a:p>
            <a:pPr marL="342900" indent="-342900" algn="l">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Custom Firmware:</a:t>
            </a:r>
            <a:r>
              <a:rPr lang="en-US" sz="1450" dirty="0">
                <a:solidFill>
                  <a:srgbClr val="384653"/>
                </a:solidFill>
                <a:latin typeface="Montserrat" pitchFamily="34" charset="0"/>
                <a:ea typeface="Montserrat" pitchFamily="34" charset="-122"/>
                <a:cs typeface="Montserrat" pitchFamily="34" charset="-120"/>
              </a:rPr>
              <a:t> Developed for the ESP32 to interpret sensor data and classify posture states.</a:t>
            </a:r>
            <a:endParaRPr lang="en-US" sz="1450" dirty="0"/>
          </a:p>
        </p:txBody>
      </p:sp>
      <p:sp>
        <p:nvSpPr>
          <p:cNvPr id="11" name="Text 9"/>
          <p:cNvSpPr/>
          <p:nvPr/>
        </p:nvSpPr>
        <p:spPr>
          <a:xfrm>
            <a:off x="7554039" y="4762500"/>
            <a:ext cx="6325672" cy="909757"/>
          </a:xfrm>
          <a:prstGeom prst="rect">
            <a:avLst/>
          </a:prstGeom>
          <a:noFill/>
          <a:ln/>
        </p:spPr>
        <p:txBody>
          <a:bodyPr wrap="square" lIns="0" tIns="0" rIns="0" bIns="0" rtlCol="0" anchor="t"/>
          <a:lstStyle/>
          <a:p>
            <a:pPr marL="342900" indent="-342900" algn="l">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Mobile Application:</a:t>
            </a:r>
            <a:r>
              <a:rPr lang="en-US" sz="1450" dirty="0">
                <a:solidFill>
                  <a:srgbClr val="384653"/>
                </a:solidFill>
                <a:latin typeface="Montserrat" pitchFamily="34" charset="0"/>
                <a:ea typeface="Montserrat" pitchFamily="34" charset="-122"/>
                <a:cs typeface="Montserrat" pitchFamily="34" charset="-120"/>
              </a:rPr>
              <a:t> Cross-platform (iOS/Android) for data visualization, historical tracking, and personalized exercise recommendations.</a:t>
            </a:r>
            <a:endParaRPr lang="en-US" sz="1450" dirty="0"/>
          </a:p>
        </p:txBody>
      </p:sp>
      <p:sp>
        <p:nvSpPr>
          <p:cNvPr id="12" name="Text 10"/>
          <p:cNvSpPr/>
          <p:nvPr/>
        </p:nvSpPr>
        <p:spPr>
          <a:xfrm>
            <a:off x="7554039" y="5738574"/>
            <a:ext cx="6325672" cy="606504"/>
          </a:xfrm>
          <a:prstGeom prst="rect">
            <a:avLst/>
          </a:prstGeom>
          <a:noFill/>
          <a:ln/>
        </p:spPr>
        <p:txBody>
          <a:bodyPr wrap="square" lIns="0" tIns="0" rIns="0" bIns="0" rtlCol="0" anchor="t"/>
          <a:lstStyle/>
          <a:p>
            <a:pPr marL="342900" indent="-342900" algn="l">
              <a:lnSpc>
                <a:spcPts val="2350"/>
              </a:lnSpc>
              <a:buSzPct val="100000"/>
              <a:buChar char="•"/>
            </a:pPr>
            <a:r>
              <a:rPr lang="en-US" sz="1450" b="1" dirty="0">
                <a:solidFill>
                  <a:srgbClr val="384653"/>
                </a:solidFill>
                <a:latin typeface="Montserrat" pitchFamily="34" charset="0"/>
                <a:ea typeface="Montserrat" pitchFamily="34" charset="-122"/>
                <a:cs typeface="Montserrat" pitchFamily="34" charset="-120"/>
              </a:rPr>
              <a:t>Cloud Database (Future):</a:t>
            </a:r>
            <a:r>
              <a:rPr lang="en-US" sz="1450" dirty="0">
                <a:solidFill>
                  <a:srgbClr val="384653"/>
                </a:solidFill>
                <a:latin typeface="Montserrat" pitchFamily="34" charset="0"/>
                <a:ea typeface="Montserrat" pitchFamily="34" charset="-122"/>
                <a:cs typeface="Montserrat" pitchFamily="34" charset="-120"/>
              </a:rPr>
              <a:t> To store and analyze long-term posture trends for advanced insights.</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1074</Words>
  <Application>Microsoft Office PowerPoint</Application>
  <PresentationFormat>Custom</PresentationFormat>
  <Paragraphs>66</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Calibri</vt:lpstr>
      <vt:lpstr>Barlow Bold</vt:lpstr>
      <vt:lpstr>Arial</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Arnav</dc:creator>
  <cp:lastModifiedBy>Aarnav Rao</cp:lastModifiedBy>
  <cp:revision>2</cp:revision>
  <dcterms:created xsi:type="dcterms:W3CDTF">2025-06-27T12:32:13Z</dcterms:created>
  <dcterms:modified xsi:type="dcterms:W3CDTF">2025-06-27T12:37:28Z</dcterms:modified>
</cp:coreProperties>
</file>